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02" r:id="rId2"/>
    <p:sldId id="323" r:id="rId3"/>
    <p:sldId id="305" r:id="rId4"/>
    <p:sldId id="326" r:id="rId5"/>
    <p:sldId id="327" r:id="rId6"/>
    <p:sldId id="310" r:id="rId7"/>
    <p:sldId id="324" r:id="rId8"/>
    <p:sldId id="329" r:id="rId9"/>
    <p:sldId id="330" r:id="rId10"/>
    <p:sldId id="328" r:id="rId11"/>
    <p:sldId id="332" r:id="rId12"/>
    <p:sldId id="331" r:id="rId13"/>
    <p:sldId id="33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1930" autoAdjust="0"/>
  </p:normalViewPr>
  <p:slideViewPr>
    <p:cSldViewPr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46CDDD5-6F24-4B4C-B674-3CE9DA50A883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0A89DAF-16B0-4CF8-A481-7D33AC7D1CC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\Desktop\ВСЕ 2018-2019\АОП 2018\фон презентация АО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0" y="0"/>
            <a:ext cx="9088963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0E94BFED-A990-4498-9FFE-3EE022CE83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782648"/>
              </p:ext>
            </p:extLst>
          </p:nvPr>
        </p:nvGraphicFramePr>
        <p:xfrm>
          <a:off x="539552" y="158845"/>
          <a:ext cx="7848872" cy="827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81804">
                  <a:extLst>
                    <a:ext uri="{9D8B030D-6E8A-4147-A177-3AD203B41FA5}">
                      <a16:colId xmlns:a16="http://schemas.microsoft.com/office/drawing/2014/main" val="3054246763"/>
                    </a:ext>
                  </a:extLst>
                </a:gridCol>
                <a:gridCol w="3867068">
                  <a:extLst>
                    <a:ext uri="{9D8B030D-6E8A-4147-A177-3AD203B41FA5}">
                      <a16:colId xmlns:a16="http://schemas.microsoft.com/office/drawing/2014/main" val="221880632"/>
                    </a:ext>
                  </a:extLst>
                </a:gridCol>
              </a:tblGrid>
              <a:tr h="7713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ndale Sans UI"/>
                        </a:rPr>
                        <a:t>ПРИНЯТА:   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ndale Sans UI"/>
                        </a:rPr>
                        <a:t>Педагогическим Советом 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ndale Sans UI"/>
                        </a:rPr>
                        <a:t>протокол от 31 августа 2023 г.  № 01                                                        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ndale Sans UI"/>
                        </a:rPr>
                        <a:t>УТВЕРЖДЕНА: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ndale Sans UI"/>
                        </a:rPr>
                        <a:t>Распоряжением заведующего 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indent="22225" algn="l">
                        <a:lnSpc>
                          <a:spcPct val="115000"/>
                        </a:lnSpc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ndale Sans UI"/>
                        </a:rPr>
                        <a:t>от 31 августа 2023  г. № 138 -р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kern="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ndale Sans UI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24663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3E1EC3E-35CF-EB7D-CDBF-9E63167006FF}"/>
              </a:ext>
            </a:extLst>
          </p:cNvPr>
          <p:cNvSpPr txBox="1"/>
          <p:nvPr/>
        </p:nvSpPr>
        <p:spPr>
          <a:xfrm>
            <a:off x="957916" y="2300854"/>
            <a:ext cx="7012143" cy="1709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КРАТКАЯ ПРЕЗЕНТАЦИЯ</a:t>
            </a:r>
          </a:p>
          <a:p>
            <a:pPr algn="ctr">
              <a:lnSpc>
                <a:spcPct val="150000"/>
              </a:lnSpc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АДАПТИРОВАННОЙ ОБРАЗОВАТЕЛЬНОЙ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ПРОГРАММЫ  ДОШКОЛЬНОГО ОБРАЗОВАНИЯ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 С ТЯЖЕЛЫМИ НАРУШЕНИЯМИ РЕЧИ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89F287-F82C-C203-1B18-41AA6B65758E}"/>
              </a:ext>
            </a:extLst>
          </p:cNvPr>
          <p:cNvSpPr txBox="1"/>
          <p:nvPr/>
        </p:nvSpPr>
        <p:spPr>
          <a:xfrm>
            <a:off x="756565" y="908720"/>
            <a:ext cx="7088352" cy="1315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Комитет по образованию администрации муниципального образования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Тихвинский муниципальный район Ленинградской области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дошкольное образовательное учреждение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«Детский сад Улыбка»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01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8A1C5E-97FE-CB76-F0F5-3C5CF0CAB4B4}"/>
              </a:ext>
            </a:extLst>
          </p:cNvPr>
          <p:cNvSpPr txBox="1"/>
          <p:nvPr/>
        </p:nvSpPr>
        <p:spPr>
          <a:xfrm>
            <a:off x="539552" y="404664"/>
            <a:ext cx="8244408" cy="5175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142490" indent="2179955" algn="just">
              <a:lnSpc>
                <a:spcPct val="115000"/>
              </a:lnSpc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Организационный раздел </a:t>
            </a:r>
          </a:p>
          <a:p>
            <a:pPr marR="2142490" indent="2179955" algn="ctr">
              <a:lnSpc>
                <a:spcPct val="115000"/>
              </a:lnSpc>
            </a:pPr>
            <a:endParaRPr lang="ru-RU" sz="12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142490" indent="2179955" algn="ctr">
              <a:lnSpc>
                <a:spcPct val="115000"/>
              </a:lnSpc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6.1. Общие вопросы организации образовательного процесса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tabLst>
                <a:tab pos="1245870" algn="l"/>
                <a:tab pos="2272030" algn="l"/>
                <a:tab pos="3008630" algn="l"/>
                <a:tab pos="3913505" algn="l"/>
                <a:tab pos="582295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	предполагает	создание	следующих	психолого-педагогических	условий, обеспечивающих развитие ребенка в соответствии с его возрастными и индивидуальными возможностями и интересами: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</a:pP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Личностно-порождающее взаимодействие взрослых с детьми,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предполагающее создание таких ситуаций, в которых каждому ребенку предоставляется возможность выбора деятельности, партнера, средств и пр.; обеспечивается опора на его личный опыт при освоении новых знаний и жизненных навыков.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</a:pP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Ориентированность педагогической оценки на относительные показатели детской успешности,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 есть сравнение нынешних и предыдущих достижений ребенка, стимулирование самооценки.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59410"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Формирование игры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важнейшего фактора развития ребенка.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tabLst>
                <a:tab pos="2223135" algn="l"/>
                <a:tab pos="3566795" algn="l"/>
                <a:tab pos="4394835" algn="l"/>
              </a:tabLst>
            </a:pP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Создание развивающей образовательной среды,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способствующей физическому, социально-коммуникативному,	познавательному,	речевому,	художественно-эстетическому развитию ребенка и сохранению его индивидуальности.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tabLst>
                <a:tab pos="313055" algn="l"/>
                <a:tab pos="636905" algn="l"/>
                <a:tab pos="1108075" algn="l"/>
                <a:tab pos="2033905" algn="l"/>
                <a:tab pos="2241550" algn="l"/>
                <a:tab pos="2576195" algn="l"/>
                <a:tab pos="3322320" algn="l"/>
                <a:tab pos="3524250" algn="l"/>
                <a:tab pos="4224020" algn="l"/>
                <a:tab pos="4888865" algn="l"/>
                <a:tab pos="5583555" algn="l"/>
                <a:tab pos="6308725" algn="l"/>
              </a:tabLst>
            </a:pP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Сбалансированность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репродуктивной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(воспроизводящей	готовый	образец)	</a:t>
            </a: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продуктивной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(производящей субъективно новый продукт) </a:t>
            </a: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деятельности,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 есть деятельности по	освоению	культурных	форм,	образцов	и     детской	исследовательской,     творческой деятельности; совместных и самостоятельных, подвижных и статичных форм активности.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</a:pP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Участие семьи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необходимое условие для полноценного развития ребенка дошкольного возраста.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</a:pPr>
            <a:r>
              <a:rPr lang="ru-RU" sz="1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Профессиональное развитие педагогов,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направленное на развитие профессиональных компетентностей, в том числе коммуникативной компетентности и мастерства мотивирования ребенка, а также владения правилами безопасного пользования Интернетом, предполагающее создание сетевого взаимодействия педагогов и управленцев, работающих по Программе.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225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3DA787-5555-A51A-3A68-E02F18C1572A}"/>
              </a:ext>
            </a:extLst>
          </p:cNvPr>
          <p:cNvSpPr txBox="1"/>
          <p:nvPr/>
        </p:nvSpPr>
        <p:spPr>
          <a:xfrm>
            <a:off x="467544" y="548680"/>
            <a:ext cx="8352928" cy="4801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68580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6.1.2. Структура реализации </a:t>
            </a:r>
            <a:r>
              <a:rPr lang="ru-RU" sz="1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коррекционно</a:t>
            </a: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образовательной деятельности в Учреждении </a:t>
            </a:r>
          </a:p>
          <a:p>
            <a:pPr marR="68580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Режим работы Учреждения: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-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Пятидневная рабочая неделя;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390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-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Выходные дни: суббота, воскресенье и праздничные дни.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>
              <a:lnSpc>
                <a:spcPct val="115000"/>
              </a:lnSpc>
            </a:pPr>
            <a:r>
              <a:rPr lang="ru-RU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Коррекционно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развивающая деятельность педагогического коллектива выстроена согласно 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календарного учебного графика 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(приложение № 1).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  <a:tabLst>
                <a:tab pos="1017270" algn="l"/>
                <a:tab pos="1254760" algn="l"/>
                <a:tab pos="1534795" algn="l"/>
                <a:tab pos="1851660" algn="l"/>
                <a:tab pos="2344420" algn="l"/>
                <a:tab pos="2783840" algn="l"/>
                <a:tab pos="3862070" algn="l"/>
                <a:tab pos="4596130" algn="l"/>
                <a:tab pos="5228590" algn="l"/>
                <a:tab pos="5734685" algn="l"/>
                <a:tab pos="5972175" algn="l"/>
                <a:tab pos="6339205" algn="l"/>
              </a:tabLs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летний период проводится совместная деятельность взрослых и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детей, самостоятельная деятельность	детей по следующим	направлениям	развития	воспитанников	и	может реализовываться	в различных видах     деятельности     (общении,     игре,	познавательно	-исследовательской деятельности, как сквозных механизмах развития ребенка):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30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ряд видов деятельности, таких как игровая, включая сюжетно - ролевую игру, игру с правилами и другие виды игр;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10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коммуникативная (общение и взаимодействие со взрослыми и сверстниками);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tabLst>
                <a:tab pos="1292225" algn="l"/>
                <a:tab pos="1509395" algn="l"/>
                <a:tab pos="2886710" algn="l"/>
                <a:tab pos="3986530" algn="l"/>
                <a:tab pos="4739005" algn="l"/>
                <a:tab pos="5819775" algn="l"/>
                <a:tab pos="630745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познавательно	-	исследовательская	(исследования	объектов	окружающего	мира	и экспериментирования с ними);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15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восприятие художественной литературы и фольклора;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самообслуживание и элементарный бытовой труд (в помещении и на улице);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конструирование из разного материала, включая конструкторы, модули, бумагу, природный и иной материал;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изобразительная (рисование, лепка, аппликация);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музыкальная (восприятие и понимание смысла музыкальных произведений, пение, музыкально-ритмические движения, игры на детских музыкальных инструментах);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10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двигательная активность;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Symbol" panose="05050102010706020507" pitchFamily="18" charset="2"/>
                <a:ea typeface="Symbol" panose="05050102010706020507" pitchFamily="18" charset="2"/>
                <a:cs typeface="Symbol" panose="05050102010706020507" pitchFamily="18" charset="2"/>
              </a:rPr>
              <a:t>· </a:t>
            </a:r>
            <a:r>
              <a:rPr lang="ru-RU" sz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физкультурно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оздоровительная деятельность.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689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F665F2-4A1F-6B99-0D87-67875B21B676}"/>
              </a:ext>
            </a:extLst>
          </p:cNvPr>
          <p:cNvSpPr txBox="1"/>
          <p:nvPr/>
        </p:nvSpPr>
        <p:spPr>
          <a:xfrm>
            <a:off x="755576" y="620688"/>
            <a:ext cx="7632848" cy="4531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8895" algn="just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6.1.4. Кадровые условия реализации Программы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6510" marR="25400" indent="433705"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 укомплектовано квалифицированными кадрами, в т. ч. руководящими, педагогическими, </a:t>
            </a:r>
            <a:r>
              <a:rPr lang="ru-RU" sz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учебно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вспомогательными, административно - хозяйственными работниками: </a:t>
            </a:r>
          </a:p>
          <a:p>
            <a:pPr marL="16510" marR="25400" indent="433705"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к педагогическим работникам относятся такие специалисты, как: воспитатель, учитель -логопед, педагог-психолог, музыкальный руководитель, инструктор по физической культуре;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6510" indent="433705"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к учебно-вспомогательному персоналу относятся такие специалисты как: помощник воспитателя.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6510" indent="433705" algn="just">
              <a:lnSpc>
                <a:spcPct val="115000"/>
              </a:lnSpc>
              <a:spcBef>
                <a:spcPts val="15"/>
              </a:spcBef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510" indent="433705" algn="just">
              <a:lnSpc>
                <a:spcPct val="115000"/>
              </a:lnSpc>
              <a:spcBef>
                <a:spcPts val="15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Реализация Программы осуществляется: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6510" indent="433705"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1). Педагогическими работниками в течение всего времени пребывания воспитанников в Учреждении.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6510" indent="433705"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2). Учебно-вспомогательными работниками в группе в течение всего времени пребывания воспитанников в Учреждении.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59410" algn="just">
              <a:lnSpc>
                <a:spcPct val="115000"/>
              </a:lnSpc>
              <a:spcBef>
                <a:spcPts val="385"/>
              </a:spcBef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9410" algn="just">
              <a:lnSpc>
                <a:spcPct val="115000"/>
              </a:lnSpc>
              <a:spcBef>
                <a:spcPts val="385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Каждая группа непрерывно сопровождается одним учебно-вспомогательным работником. Реализация Программы требует от Учреждения осуществления управления, ведения бухгалтерского учета, финансово-хозяйственной и хозяйственной деятельности, организации необходимого медицинского обслуживания.</a:t>
            </a:r>
            <a:endParaRPr lang="ru-RU" sz="1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59410" algn="just">
              <a:lnSpc>
                <a:spcPct val="115000"/>
              </a:lnSpc>
              <a:spcBef>
                <a:spcPts val="385"/>
              </a:spcBef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9410" algn="just">
              <a:lnSpc>
                <a:spcPct val="115000"/>
              </a:lnSpc>
              <a:spcBef>
                <a:spcPts val="385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целях эффективной реализации Программы Учреждение создает условия для профессионального развития педагогических и руководящих кадров, в т. ч. их дополнительного профессионального образования. Программой предусмотрены различные формы и программы дополнительного	образования,	</a:t>
            </a:r>
            <a:r>
              <a:rPr lang="ru-RU" sz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тч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	учитывающие	особенности реализуемой Программы.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011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FB5997-5563-0A11-D04C-B0E5CF49908B}"/>
              </a:ext>
            </a:extLst>
          </p:cNvPr>
          <p:cNvSpPr txBox="1"/>
          <p:nvPr/>
        </p:nvSpPr>
        <p:spPr>
          <a:xfrm>
            <a:off x="1043608" y="188640"/>
            <a:ext cx="7200800" cy="28253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20"/>
              </a:spcBef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6.1.5. Организация развивающей предметно-пространственной среды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tabLst>
                <a:tab pos="1090295" algn="l"/>
                <a:tab pos="1424940" algn="l"/>
                <a:tab pos="2112010" algn="l"/>
                <a:tab pos="3004820" algn="l"/>
                <a:tab pos="3526155" algn="l"/>
                <a:tab pos="4071620" algn="l"/>
                <a:tab pos="5071110" algn="l"/>
                <a:tab pos="5290820" algn="l"/>
                <a:tab pos="5671185" algn="l"/>
                <a:tab pos="5936615" algn="l"/>
                <a:tab pos="6308090" algn="l"/>
              </a:tabLst>
            </a:pPr>
            <a:endParaRPr lang="ru-RU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59410" algn="just">
              <a:lnSpc>
                <a:spcPct val="115000"/>
              </a:lnSpc>
              <a:tabLst>
                <a:tab pos="1090295" algn="l"/>
                <a:tab pos="1424940" algn="l"/>
                <a:tab pos="2112010" algn="l"/>
                <a:tab pos="3004820" algn="l"/>
                <a:tab pos="3526155" algn="l"/>
                <a:tab pos="4071620" algn="l"/>
                <a:tab pos="5071110" algn="l"/>
                <a:tab pos="5290820" algn="l"/>
                <a:tab pos="5671185" algn="l"/>
                <a:tab pos="5936615" algn="l"/>
                <a:tab pos="630809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Развивающая	предметно-пространственная	среда	Учреждения	(далее	–	РППС) соответствует	требованиям	Стандарта,	санитарно-эпидемиологическим	требованиям	и обеспечивает реализацию Программы.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tabLst>
                <a:tab pos="1090295" algn="l"/>
                <a:tab pos="1424940" algn="l"/>
                <a:tab pos="2112010" algn="l"/>
                <a:tab pos="3004820" algn="l"/>
                <a:tab pos="3526155" algn="l"/>
                <a:tab pos="4071620" algn="l"/>
                <a:tab pos="5071110" algn="l"/>
                <a:tab pos="5290820" algn="l"/>
                <a:tab pos="5671185" algn="l"/>
                <a:tab pos="5936615" algn="l"/>
                <a:tab pos="630809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полноценного разностороннего развития воспитанников в группе для детей с ТНР в соответствии со Стандартом и задачами Программы учитываются следующие положения: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  <a:tabLst>
                <a:tab pos="572770" algn="l"/>
                <a:tab pos="1675130" algn="l"/>
                <a:tab pos="2412365" algn="l"/>
                <a:tab pos="4115435" algn="l"/>
                <a:tab pos="523557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изменяемость,	согласно	лексико-тематическому	планированию	образовательного процесса;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>
              <a:lnSpc>
                <a:spcPct val="115000"/>
              </a:lnSpc>
              <a:spcBef>
                <a:spcPts val="25"/>
              </a:spcBef>
              <a:spcAft>
                <a:spcPts val="0"/>
              </a:spcAft>
              <a:tabLst>
                <a:tab pos="609600" algn="l"/>
                <a:tab pos="1764030" algn="l"/>
                <a:tab pos="2388235" algn="l"/>
                <a:tab pos="3923665" algn="l"/>
                <a:tab pos="4897755" algn="l"/>
                <a:tab pos="5598160" algn="l"/>
                <a:tab pos="630555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</a:t>
            </a:r>
            <a:r>
              <a:rPr lang="ru-RU" sz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логопедизация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среды,	предусматривающая	обогащение	словаря	ребенка	и стимулирующая речевое развитие детей с ТНР;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возрастная и гендерная специфика для реализации Программы. </a:t>
            </a:r>
            <a:endParaRPr lang="ru-RU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898DBA-3A49-00BE-DE57-83E7BCD5A8FF}"/>
              </a:ext>
            </a:extLst>
          </p:cNvPr>
          <p:cNvSpPr txBox="1"/>
          <p:nvPr/>
        </p:nvSpPr>
        <p:spPr>
          <a:xfrm>
            <a:off x="971600" y="3284984"/>
            <a:ext cx="7056784" cy="9283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 базисные компоненты развивающей предметной среды в Учреждении включают оптимальные условия для полноценного физического, эстетического, познавательного и социального развития детей с ТНР.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14732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tabLst>
                <a:tab pos="1525270" algn="l"/>
                <a:tab pos="2705100" algn="l"/>
                <a:tab pos="3310890" algn="l"/>
                <a:tab pos="3591560" algn="l"/>
                <a:tab pos="4362450" algn="l"/>
                <a:tab pos="5394960" algn="l"/>
              </a:tabLst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РППС -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условие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реализации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содержания </a:t>
            </a:r>
            <a:r>
              <a:rPr lang="ru-RU" sz="12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образовательных областей. 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53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0BCB3BC-AB8F-1CAC-5C09-8DB318FE0BDB}"/>
              </a:ext>
            </a:extLst>
          </p:cNvPr>
          <p:cNvSpPr txBox="1"/>
          <p:nvPr/>
        </p:nvSpPr>
        <p:spPr>
          <a:xfrm>
            <a:off x="431540" y="1268760"/>
            <a:ext cx="8280920" cy="4284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Bef>
                <a:spcPts val="410"/>
              </a:spcBef>
              <a:spcAft>
                <a:spcPts val="0"/>
              </a:spcAft>
              <a:buFont typeface="+mj-lt"/>
              <a:buAutoNum type="romanUcPeriod"/>
              <a:tabLst>
                <a:tab pos="2673985" algn="l"/>
              </a:tabLst>
            </a:pPr>
            <a:r>
              <a:rPr lang="ru-RU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Общие положения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31800" marR="125730"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</a:t>
            </a:r>
          </a:p>
          <a:p>
            <a:pPr marR="125730" algn="just">
              <a:lnSpc>
                <a:spcPct val="115000"/>
              </a:lnSpc>
              <a:tabLst>
                <a:tab pos="9017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Адаптированная основная образовательная программа дошкольного образования (далее - Программа) муниципального дошкольного образовательного учреждения «Детский сад Улыбка» города Тихвин, Ленинградской области, улица Делегатская, дом 65, разработана для детей с 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тяжелым нарушен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ием речи в возрасте от 5-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  7-ми (8-ми)  лет (далее - ТНР), которые относятся к группе детей с ограниченными возможностями здоровья (далее - ОВЗ).  </a:t>
            </a:r>
          </a:p>
          <a:p>
            <a:pPr marR="125730" algn="just">
              <a:lnSpc>
                <a:spcPct val="115000"/>
              </a:lnSpc>
              <a:tabLst>
                <a:tab pos="9017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образовательном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учреждении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функционируют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групп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компенсирующей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направленности для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5-7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лет, из них – 4 группы для детей с тяжелыми нарушениями речи (далее – ТНР). 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рассчитана на 2 года обучения.  Контингент</a:t>
            </a:r>
            <a:r>
              <a:rPr lang="ru-RU" sz="14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</a:t>
            </a:r>
            <a:r>
              <a:rPr lang="ru-RU" sz="14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групп</a:t>
            </a:r>
            <a:r>
              <a:rPr lang="ru-RU" sz="14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Образовательного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учреждения формируется на </a:t>
            </a:r>
            <a:r>
              <a:rPr lang="ru-RU" sz="1400" kern="50" dirty="0">
                <a:effectLst/>
                <a:latin typeface="Times New Roman" panose="02020603050405020304" pitchFamily="18" charset="0"/>
                <a:ea typeface="Andale Sans UI"/>
              </a:rPr>
              <a:t> основании заключения Тихвинской районной </a:t>
            </a:r>
            <a:r>
              <a:rPr lang="ru-RU" sz="1400" kern="50" dirty="0" err="1">
                <a:effectLst/>
                <a:latin typeface="Times New Roman" panose="02020603050405020304" pitchFamily="18" charset="0"/>
                <a:ea typeface="Andale Sans UI"/>
              </a:rPr>
              <a:t>психолого</a:t>
            </a:r>
            <a:r>
              <a:rPr lang="ru-RU" sz="1400" kern="50" dirty="0">
                <a:effectLst/>
                <a:latin typeface="Times New Roman" panose="02020603050405020304" pitchFamily="18" charset="0"/>
                <a:ea typeface="Andale Sans UI"/>
              </a:rPr>
              <a:t>–медико- педагогической комиссии (далее - ТР ПМПК).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детской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жизнедеятельности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осуществляется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учетом</a:t>
            </a:r>
            <a:r>
              <a:rPr lang="ru-RU" sz="1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индивидуальных</a:t>
            </a:r>
            <a:r>
              <a:rPr lang="ru-RU" sz="1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особенностей</a:t>
            </a:r>
            <a:r>
              <a:rPr lang="ru-RU" sz="1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потребностей,</a:t>
            </a:r>
            <a:r>
              <a:rPr lang="ru-RU" sz="1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возраста и</a:t>
            </a:r>
            <a:r>
              <a:rPr lang="ru-RU" sz="1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пола.</a:t>
            </a:r>
          </a:p>
          <a:p>
            <a:pPr marR="125730" algn="just">
              <a:lnSpc>
                <a:spcPct val="115000"/>
              </a:lnSpc>
              <a:tabLst>
                <a:tab pos="9017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Адаптированная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  <a:r>
              <a:rPr lang="ru-RU" sz="14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4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тяжелыми</a:t>
            </a:r>
            <a:r>
              <a:rPr lang="ru-RU" sz="1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нарушениями</a:t>
            </a:r>
            <a:r>
              <a:rPr lang="ru-RU" sz="1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речи</a:t>
            </a:r>
            <a:r>
              <a:rPr lang="ru-RU" sz="14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муниципального дошкольного образовательного учреждения</a:t>
            </a:r>
            <a:r>
              <a:rPr lang="ru-RU" sz="14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«Детский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сад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Улыбка»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соответствии с ФГОС дошкольного образования и с учетом Федеральной адаптированной</a:t>
            </a:r>
            <a:r>
              <a:rPr lang="ru-RU" sz="1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образовательной</a:t>
            </a:r>
            <a:r>
              <a:rPr lang="ru-RU" sz="1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программы</a:t>
            </a:r>
            <a:r>
              <a:rPr lang="ru-RU" sz="14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</a:t>
            </a:r>
            <a:r>
              <a:rPr lang="ru-RU" sz="1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(далее</a:t>
            </a:r>
            <a:r>
              <a:rPr lang="ru-RU" sz="14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1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ФАОП</a:t>
            </a:r>
            <a:r>
              <a:rPr lang="ru-RU" sz="1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ДО).</a:t>
            </a:r>
          </a:p>
        </p:txBody>
      </p:sp>
    </p:spTree>
    <p:extLst>
      <p:ext uri="{BB962C8B-B14F-4D97-AF65-F5344CB8AC3E}">
        <p14:creationId xmlns:p14="http://schemas.microsoft.com/office/powerpoint/2010/main" val="106051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D7D634-1837-EC1B-8D83-010C125ABD56}"/>
              </a:ext>
            </a:extLst>
          </p:cNvPr>
          <p:cNvSpPr txBox="1"/>
          <p:nvPr/>
        </p:nvSpPr>
        <p:spPr>
          <a:xfrm>
            <a:off x="179512" y="332656"/>
            <a:ext cx="8784976" cy="5775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Основой данной Программы является Федеральная адаптированная образовательная программа дошкольного образования для обучающихся с ограниченными возможностями здоровья, утвержденная приказом Министерства просвещения Российской Федерации от 30 сентября 2022 г. N 874.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15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«Программа логопедической работы с заикающимися детьми» С.А. Мироновой;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«Программа логопедической работы по преодолению фонетико-фонематического недоразвития у детей» под редакцией Т.Б. Филичевой, Г.В. Чиркиной, С.А. Мироновой, А.В. Лагутиной;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«Программа логопедической работы с детьми III уровня речевого развития» Т.Б. Филичевой, Т.В. Тумановой;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«Комплексная образовательная программа дошкольного образования для детей с тяжелым нарушением речи (общим недоразвитием речи) с 3 до 7 лет» под редакцией Н.В. </a:t>
            </a:r>
            <a:r>
              <a:rPr lang="ru-R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Нищевой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Учебно-методический комплект примерной основной общеобразовательной программы «От рождения до школы» под редакцией Н.Е. </a:t>
            </a:r>
            <a:r>
              <a:rPr lang="ru-R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Веракса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М.А. Васильевой, Т.С. Комаровой. (М.: Мозаика – Синтез, 2018 год);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tabLst>
                <a:tab pos="1212215" algn="l"/>
                <a:tab pos="2095500" algn="l"/>
                <a:tab pos="4212590" algn="l"/>
                <a:tab pos="4970780" algn="l"/>
                <a:tab pos="5513070" algn="l"/>
                <a:tab pos="5927090" algn="l"/>
                <a:tab pos="6316980" algn="l"/>
              </a:tabLs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Парциальная	программа	художественно-эстетического	развития	детей	2–7	лет	в изобразительной деятельности «Цветные ладошки», А.К. Лыковой;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Учебно-методическое пособие по основам безопасности жизнедеятельности детей старшего дошкольного возраста. Н.Н. Авдеевой, О.Л. Князевой, Р.Б. </a:t>
            </a:r>
            <a:r>
              <a:rPr lang="ru-R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Стеркиной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725805">
              <a:lnSpc>
                <a:spcPct val="115000"/>
              </a:lnSpc>
              <a:spcBef>
                <a:spcPts val="15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Программа социально-педагогической направленности «Финансовая грамотность»; - Программа «Юный эколог» С. Н. Николаевой;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Программа по ритмической пластике для детей дошкольного возраста «Ритмическая мозаика» под редакцией А.И. Бурениной.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использовались технологии Н.В. Дубровской, А.В. Никитиной, Г.Н. Давыдовой, К.К. Утробиной, и методические разработки Г.А. Волковой, И.Г. </a:t>
            </a:r>
            <a:r>
              <a:rPr lang="ru-R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Выгодской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Е.Л. </a:t>
            </a:r>
            <a:r>
              <a:rPr lang="ru-R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Пеллингер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Л.П. Успенской; И.А. </a:t>
            </a:r>
            <a:r>
              <a:rPr lang="ru-R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Помараевой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В.А. </a:t>
            </a:r>
            <a:r>
              <a:rPr lang="ru-RU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Позиной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Г.С. Швайко; учебное пособие «Танцевальная ритмика для детей» под редакцией Т.И. Суворовой и в соответствии с требованиями основных нормативных документов.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63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5233A7-E2A9-B6BC-E3D6-FFA51F0FF847}"/>
              </a:ext>
            </a:extLst>
          </p:cNvPr>
          <p:cNvSpPr txBox="1"/>
          <p:nvPr/>
        </p:nvSpPr>
        <p:spPr>
          <a:xfrm>
            <a:off x="467544" y="980728"/>
            <a:ext cx="8424936" cy="4587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5.2.1. Программа определяет базовое содержание образовательных областей с учетом возрастных и индивидуальных особенностей обучающихся в различных видах деятельности, таких как: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Предметная деятельность.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Игровая (сюжетно-ролевая игра, игра с правилами и другие виды игры).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Коммуникативная (общение и взаимодействие с педагогическим работником и другими детьми).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Познавательно-исследовательская (исследование и познание природного и социального миров в процессе наблюдения и взаимодействия с ними), а также такими видами активности ребенка, как: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восприятие художественной литературы и фольклора;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самообслуживание и элементарный бытовой труд (в помещении и на улице);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конструирование из разного материала, включая конструкторы, модули, бумагу, природный и иной материал;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изобразительная (рисование, лепка, аппликация);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музыкальная (восприятие и понимание смысла музыкальных произведений, пение, музыкально-ритмические движения, игры на детских музыкальных инструментах);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двигательная (овладение основными движениями) форма активности ребенка.</a:t>
            </a:r>
          </a:p>
          <a:p>
            <a:pPr>
              <a:lnSpc>
                <a:spcPct val="115000"/>
              </a:lnSpc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385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5.2.2. Содержательный раздел Программы включает описание коррекционно-развивающей работы, обеспечивающей адаптацию и включение обучающихся с ОВЗ в социум.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60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B6213C-9E45-C674-1491-7CE2267E648B}"/>
              </a:ext>
            </a:extLst>
          </p:cNvPr>
          <p:cNvSpPr txBox="1"/>
          <p:nvPr/>
        </p:nvSpPr>
        <p:spPr>
          <a:xfrm>
            <a:off x="251520" y="44624"/>
            <a:ext cx="8460432" cy="6401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70" algn="ctr">
              <a:lnSpc>
                <a:spcPct val="115000"/>
              </a:lnSpc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Целевой раздел Программы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50"/>
              </a:spcBef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2.1. Цель реализации Программы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обеспечение условий для дошкольного образования, определяемых общими и особыми потребностями обучающегося дошкольного возраста с ОВЗ, индивидуальными особенностями его развития и состояния здоровья.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2.2. Задачи Программы: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tabLst>
                <a:tab pos="27114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реализация содержания Программы;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tabLst>
                <a:tab pos="27114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коррекция недостатков психофизического развития обучающихся с ОВЗ;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tabLst>
                <a:tab pos="27114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охрана и укрепление физического и психического здоровья обучающихся с ОВЗ, в том числе их эмоционального благополучия;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tabLst>
                <a:tab pos="27114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обеспечение равных возможностей для полноценного развития ребенка с ОВЗ в период дошкольного образования независимо от места проживания, пола, нации, языка, социального статуса;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tabLst>
                <a:tab pos="271145" algn="l"/>
                <a:tab pos="1026160" algn="l"/>
                <a:tab pos="2195830" algn="l"/>
                <a:tab pos="2899410" algn="l"/>
                <a:tab pos="3645535" algn="l"/>
                <a:tab pos="3891915" algn="l"/>
                <a:tab pos="4927600" algn="l"/>
                <a:tab pos="5168265" algn="l"/>
                <a:tab pos="550037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создание	благоприятных	условий	развития	в	соответствии	с	их	возрастными, психофизическими и индивидуальными особенностями, развитие способностей и творческого потенциала каждого ребенка с ОВЗ как субъекта отношений с педагогическим работником,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385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родителями (законными представителями), другими детьми;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tabLst>
                <a:tab pos="27114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объединение обучения и воспитания в целостный образовательный процесс на основе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tabLst>
                <a:tab pos="27114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tabLst>
                <a:tab pos="27114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духовно-нравственных и социокультурных ценностей, принятых в обществе правил и норм поведения в интересах человека, семьи, общества;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tabLst>
                <a:tab pos="271145" algn="l"/>
                <a:tab pos="1129665" algn="l"/>
                <a:tab pos="1424940" algn="l"/>
                <a:tab pos="1687195" algn="l"/>
                <a:tab pos="2201545" algn="l"/>
                <a:tab pos="2948305" algn="l"/>
                <a:tab pos="3627120" algn="l"/>
                <a:tab pos="4568190" algn="l"/>
                <a:tab pos="4812030" algn="l"/>
                <a:tab pos="5277485" algn="l"/>
                <a:tab pos="585597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формирование общей культуры личности обучающихся с ОВЗ, развитие их социальных, нравственных,	эстетических,	интеллектуальных,	физических	качеств,	инициативности, самостоятельности	и	ответственности	ребенка,     формирование	предпосылок	учебной деятельности;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tabLst>
                <a:tab pos="271145" algn="l"/>
                <a:tab pos="1464945" algn="l"/>
                <a:tab pos="2837815" algn="l"/>
                <a:tab pos="3505200" algn="l"/>
                <a:tab pos="4897120" algn="l"/>
                <a:tab pos="630428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формирование	социокультурной	среды,	соответствующей	психофизическим	и индивидуальным особенностям развития обучающихся с ОВЗ;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tabLst>
                <a:tab pos="27114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обеспечение психолого-педагогической поддержки родителей (законных представителей) и повышение их компетентности в вопросах развития, образования, реабилитации (</a:t>
            </a:r>
            <a:r>
              <a:rPr lang="ru-RU" sz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абилитации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охраны и укрепления здоровья обучающихся с ОВЗ;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tabLst>
                <a:tab pos="27114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	обеспечение преемственности целей, задач и содержания дошкольного и начального общего образования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99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rawingObject573">
            <a:extLst>
              <a:ext uri="{FF2B5EF4-FFF2-40B4-BE49-F238E27FC236}">
                <a16:creationId xmlns:a16="http://schemas.microsoft.com/office/drawing/2014/main" id="{39584981-8B9D-6090-B52F-8DD719CA4FE7}"/>
              </a:ext>
            </a:extLst>
          </p:cNvPr>
          <p:cNvSpPr>
            <a:spLocks/>
          </p:cNvSpPr>
          <p:nvPr/>
        </p:nvSpPr>
        <p:spPr bwMode="auto">
          <a:xfrm>
            <a:off x="10618788" y="6602413"/>
            <a:ext cx="2533650" cy="166687"/>
          </a:xfrm>
          <a:custGeom>
            <a:avLst/>
            <a:gdLst>
              <a:gd name="T0" fmla="*/ 0 w 2533776"/>
              <a:gd name="T1" fmla="*/ 0 h 167639"/>
              <a:gd name="T2" fmla="*/ 0 w 2533776"/>
              <a:gd name="T3" fmla="*/ 167639 h 167639"/>
              <a:gd name="T4" fmla="*/ 2533776 w 2533776"/>
              <a:gd name="T5" fmla="*/ 167639 h 167639"/>
              <a:gd name="T6" fmla="*/ 2533776 w 2533776"/>
              <a:gd name="T7" fmla="*/ 0 h 167639"/>
              <a:gd name="T8" fmla="*/ 0 w 2533776"/>
              <a:gd name="T9" fmla="*/ 0 h 167639"/>
              <a:gd name="T10" fmla="*/ 0 w 2533776"/>
              <a:gd name="T11" fmla="*/ 0 h 167639"/>
              <a:gd name="T12" fmla="*/ 2533776 w 2533776"/>
              <a:gd name="T13" fmla="*/ 167639 h 167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533776" h="167639">
                <a:moveTo>
                  <a:pt x="0" y="0"/>
                </a:moveTo>
                <a:lnTo>
                  <a:pt x="0" y="167639"/>
                </a:lnTo>
                <a:lnTo>
                  <a:pt x="2533776" y="167639"/>
                </a:lnTo>
                <a:lnTo>
                  <a:pt x="25337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4" name="drawingObject574">
            <a:extLst>
              <a:ext uri="{FF2B5EF4-FFF2-40B4-BE49-F238E27FC236}">
                <a16:creationId xmlns:a16="http://schemas.microsoft.com/office/drawing/2014/main" id="{22D849A3-4486-F5C7-7E2A-3E96B3CC508C}"/>
              </a:ext>
            </a:extLst>
          </p:cNvPr>
          <p:cNvSpPr>
            <a:spLocks/>
          </p:cNvSpPr>
          <p:nvPr/>
        </p:nvSpPr>
        <p:spPr bwMode="auto">
          <a:xfrm>
            <a:off x="8496300" y="6762750"/>
            <a:ext cx="265113" cy="168275"/>
          </a:xfrm>
          <a:custGeom>
            <a:avLst/>
            <a:gdLst>
              <a:gd name="T0" fmla="*/ 0 w 265176"/>
              <a:gd name="T1" fmla="*/ 0 h 167639"/>
              <a:gd name="T2" fmla="*/ 0 w 265176"/>
              <a:gd name="T3" fmla="*/ 167639 h 167639"/>
              <a:gd name="T4" fmla="*/ 265176 w 265176"/>
              <a:gd name="T5" fmla="*/ 167639 h 167639"/>
              <a:gd name="T6" fmla="*/ 265176 w 265176"/>
              <a:gd name="T7" fmla="*/ 0 h 167639"/>
              <a:gd name="T8" fmla="*/ 0 w 265176"/>
              <a:gd name="T9" fmla="*/ 0 h 167639"/>
              <a:gd name="T10" fmla="*/ 0 w 265176"/>
              <a:gd name="T11" fmla="*/ 0 h 167639"/>
              <a:gd name="T12" fmla="*/ 265176 w 265176"/>
              <a:gd name="T13" fmla="*/ 167639 h 167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65176" h="167639">
                <a:moveTo>
                  <a:pt x="0" y="0"/>
                </a:moveTo>
                <a:lnTo>
                  <a:pt x="0" y="167639"/>
                </a:lnTo>
                <a:lnTo>
                  <a:pt x="265176" y="167639"/>
                </a:lnTo>
                <a:lnTo>
                  <a:pt x="2651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91EB2F-858E-43D6-3E62-14FD9610F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477" y="24525"/>
            <a:ext cx="842493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</a:pP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3.3.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Часть,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формируемая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участниками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образовательного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процесса.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</a:pP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Описание использования вариативных программ и технологий.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Вариативная часть формируется участниками образовательного процесса и составляет не более (40 %) от общего нормативного времени, отведенного на освоение Программы. В группах детей с ТНР реализуются дополнительные программы и технологии, направленные на познавательно – речевое, социально – личностное и художественно – эстетическое развитие дошкольников.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4500" algn="l"/>
                <a:tab pos="1108075" algn="l"/>
                <a:tab pos="2271713" algn="l"/>
                <a:tab pos="3398838" algn="l"/>
                <a:tab pos="4838700" algn="l"/>
                <a:tab pos="5708650" algn="l"/>
              </a:tabLst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Целостность педагогического процесса в ДОО обеспечивается реализацией следующих программ и технологий: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A50AE83-3BDE-CDC3-60AA-FEB4853FE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313" y="9636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DC48FD5F-7207-1F42-8CD2-B510AF276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334307"/>
              </p:ext>
            </p:extLst>
          </p:nvPr>
        </p:nvGraphicFramePr>
        <p:xfrm>
          <a:off x="257995" y="1470297"/>
          <a:ext cx="8581900" cy="5087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7847">
                  <a:extLst>
                    <a:ext uri="{9D8B030D-6E8A-4147-A177-3AD203B41FA5}">
                      <a16:colId xmlns:a16="http://schemas.microsoft.com/office/drawing/2014/main" val="2099750315"/>
                    </a:ext>
                  </a:extLst>
                </a:gridCol>
                <a:gridCol w="7014053">
                  <a:extLst>
                    <a:ext uri="{9D8B030D-6E8A-4147-A177-3AD203B41FA5}">
                      <a16:colId xmlns:a16="http://schemas.microsoft.com/office/drawing/2014/main" val="1548050944"/>
                    </a:ext>
                  </a:extLst>
                </a:gridCol>
              </a:tblGrid>
              <a:tr h="2857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область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Дополнительные программы и технологии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extLst>
                  <a:ext uri="{0D108BD9-81ED-4DB2-BD59-A6C34878D82A}">
                    <a16:rowId xmlns:a16="http://schemas.microsoft.com/office/drawing/2014/main" val="3194633516"/>
                  </a:ext>
                </a:extLst>
              </a:tr>
              <a:tr h="4532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-коммуникативное развитие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tc>
                  <a:txBody>
                    <a:bodyPr/>
                    <a:lstStyle/>
                    <a:p>
                      <a:pPr marR="643255"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безопасности детей дошкольного возраста. Р.Б.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Стеркина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О.Л. Князева; программа социально-педагогической направленности «Финансовая грамотность»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extLst>
                  <a:ext uri="{0D108BD9-81ED-4DB2-BD59-A6C34878D82A}">
                    <a16:rowId xmlns:a16="http://schemas.microsoft.com/office/drawing/2014/main" val="546348299"/>
                  </a:ext>
                </a:extLst>
              </a:tr>
              <a:tr h="7595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Речевое развитие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tc>
                  <a:txBody>
                    <a:bodyPr/>
                    <a:lstStyle/>
                    <a:p>
                      <a:pPr marR="12954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учебно-методический комплект примерной основной общеобразовательной программы «От рождения до школы» под редакцией Н.Е.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Веракса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М.А. Васильевой, Т.С. Комаровой.</a:t>
                      </a:r>
                    </a:p>
                    <a:p>
                      <a:pPr marR="124460" algn="just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«Комплексная образовательная программа дошкольного образования для детей с тяжелым нарушением речи (общим недоразвитие речи) с 3 до 7 лет» под редакцией Н.В.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Нищевой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R="267335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речевого развития» Т.Б. Филичевой, Т.В. Тумановой.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extLst>
                  <a:ext uri="{0D108BD9-81ED-4DB2-BD59-A6C34878D82A}">
                    <a16:rowId xmlns:a16="http://schemas.microsoft.com/office/drawing/2014/main" val="368277562"/>
                  </a:ext>
                </a:extLst>
              </a:tr>
              <a:tr h="1377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Познавательное развитие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tc>
                  <a:txBody>
                    <a:bodyPr/>
                    <a:lstStyle/>
                    <a:p>
                      <a:pPr marR="119380">
                        <a:lnSpc>
                          <a:spcPct val="100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«Комплексная образовательная программа дошкольного образования для детей с тяжелым нарушением речи (общим недоразвитие речи) с 3 до 7 лет» под редакцией Н.В.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Нищевой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R="267335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«Программа логопедической работы с детьми III уровня речевого развития» Т.Б. Филичевой, Т.В. Тумановой</a:t>
                      </a:r>
                    </a:p>
                    <a:p>
                      <a:pPr marR="301625"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«Программа логопедической работы по преодолению фонетико-фонематического недоразвития у детей» под редакцией Т.Б. Филичевой, Г.В. Чиркиной, С.А. Мироновой, А.В. Лагутиной;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С. Н. Николаевой «Юный эколог»</a:t>
                      </a:r>
                    </a:p>
                    <a:p>
                      <a:pPr marR="109220"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Методические разработки Г.А. Волковой, И.Г.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Выгодской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Е.Л.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Пеллингер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Л.П. Успенской; И.А.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Помараевой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В.А.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Позиной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логические блоки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Дьенеша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палочки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Кьюзенера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математические и шнуровальные планшеты.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Авторские разработки  «Волшебный пластилин»; интерактивная  песочница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iSandBOX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метод  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световые планшеты.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extLst>
                  <a:ext uri="{0D108BD9-81ED-4DB2-BD59-A6C34878D82A}">
                    <a16:rowId xmlns:a16="http://schemas.microsoft.com/office/drawing/2014/main" val="3022545700"/>
                  </a:ext>
                </a:extLst>
              </a:tr>
              <a:tr h="12226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Художественно -эстетическое развитие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tc>
                  <a:txBody>
                    <a:bodyPr/>
                    <a:lstStyle/>
                    <a:p>
                      <a:pPr marR="119380">
                        <a:lnSpc>
                          <a:spcPct val="100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«Комплексная образовательная программа дошкольного образования для детей с тяжелым нарушением речи (общим недоразвитие речи) с 3 до 7 лет» под редакцией Н.В.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Нищевой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R="267335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«Программа логопедической работы с детьми III уровня речевого развития» Т.Б. Филичевой, Т.В. Тумановой</a:t>
                      </a:r>
                    </a:p>
                    <a:p>
                      <a:pPr marR="301625"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«Программа логопедической работы по преодолению фонетико-фонематического недоразвития у детей» под редакцией Т.Б. Филичевой, Г.В. Чиркиной, С.А. Мироновой, А.В. Лагутиной;</a:t>
                      </a:r>
                    </a:p>
                    <a:p>
                      <a:pPr marL="39370" marR="15621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Ритмическая пластика» А.И. Буренина; учебное пособие «Танцевальная ритмика для детей» под редакцией Т.И. Суворовой;</a:t>
                      </a:r>
                    </a:p>
                    <a:p>
                      <a:pPr marR="301625"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технологии Н.В. Дубровской, А.В. Никитиной, Г.Н. Давыдовой, К.К. Утробиной; методическое пособие «Занятия по изобразительной деятельности в детском саду», автор Г.С. Швайко; программа «Цветные ладошки», Лыковой А.К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extLst>
                  <a:ext uri="{0D108BD9-81ED-4DB2-BD59-A6C34878D82A}">
                    <a16:rowId xmlns:a16="http://schemas.microsoft.com/office/drawing/2014/main" val="3730535996"/>
                  </a:ext>
                </a:extLst>
              </a:tr>
              <a:tr h="8341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 развитие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tc>
                  <a:txBody>
                    <a:bodyPr/>
                    <a:lstStyle/>
                    <a:p>
                      <a:pPr marR="119380">
                        <a:lnSpc>
                          <a:spcPct val="100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«Комплексная образовательная программа дошкольного образования для детей с тяжелым нарушением речи (общим недоразвитие речи) с 3 до 7 лет» под редакцией Н.В.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Нищевой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R="267335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«Программа логопедической работы с детьми III уровня речевого развития» Т.Б. Филичевой, Т.В. Тумановой</a:t>
                      </a:r>
                    </a:p>
                    <a:p>
                      <a:pPr marR="301625">
                        <a:lnSpc>
                          <a:spcPct val="100000"/>
                        </a:lnSpc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«Программа логопедической работы по преодолению фонетико-фонематического недоразвития у детей» под редакцией Т.Б. Филичевой, Г.В. Чиркиной, С.А. Мироновой, А.В. Лагутиной.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811" marR="17811" marT="0" marB="0"/>
                </a:tc>
                <a:extLst>
                  <a:ext uri="{0D108BD9-81ED-4DB2-BD59-A6C34878D82A}">
                    <a16:rowId xmlns:a16="http://schemas.microsoft.com/office/drawing/2014/main" val="2879208046"/>
                  </a:ext>
                </a:extLst>
              </a:tr>
            </a:tbl>
          </a:graphicData>
        </a:graphic>
      </p:graphicFrame>
      <p:sp>
        <p:nvSpPr>
          <p:cNvPr id="8" name="drawingObject573">
            <a:extLst>
              <a:ext uri="{FF2B5EF4-FFF2-40B4-BE49-F238E27FC236}">
                <a16:creationId xmlns:a16="http://schemas.microsoft.com/office/drawing/2014/main" id="{FB96E9C3-EC49-F0EB-89DF-6F0B3ED5C96B}"/>
              </a:ext>
            </a:extLst>
          </p:cNvPr>
          <p:cNvSpPr>
            <a:spLocks/>
          </p:cNvSpPr>
          <p:nvPr/>
        </p:nvSpPr>
        <p:spPr bwMode="auto">
          <a:xfrm>
            <a:off x="10450394" y="8228473"/>
            <a:ext cx="2533650" cy="166687"/>
          </a:xfrm>
          <a:custGeom>
            <a:avLst/>
            <a:gdLst>
              <a:gd name="T0" fmla="*/ 0 w 2533776"/>
              <a:gd name="T1" fmla="*/ 0 h 167639"/>
              <a:gd name="T2" fmla="*/ 0 w 2533776"/>
              <a:gd name="T3" fmla="*/ 167639 h 167639"/>
              <a:gd name="T4" fmla="*/ 2533776 w 2533776"/>
              <a:gd name="T5" fmla="*/ 167639 h 167639"/>
              <a:gd name="T6" fmla="*/ 2533776 w 2533776"/>
              <a:gd name="T7" fmla="*/ 0 h 167639"/>
              <a:gd name="T8" fmla="*/ 0 w 2533776"/>
              <a:gd name="T9" fmla="*/ 0 h 167639"/>
              <a:gd name="T10" fmla="*/ 0 w 2533776"/>
              <a:gd name="T11" fmla="*/ 0 h 167639"/>
              <a:gd name="T12" fmla="*/ 2533776 w 2533776"/>
              <a:gd name="T13" fmla="*/ 167639 h 167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533776" h="167639">
                <a:moveTo>
                  <a:pt x="0" y="0"/>
                </a:moveTo>
                <a:lnTo>
                  <a:pt x="0" y="167639"/>
                </a:lnTo>
                <a:lnTo>
                  <a:pt x="2533776" y="167639"/>
                </a:lnTo>
                <a:lnTo>
                  <a:pt x="25337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9" name="drawingObject574">
            <a:extLst>
              <a:ext uri="{FF2B5EF4-FFF2-40B4-BE49-F238E27FC236}">
                <a16:creationId xmlns:a16="http://schemas.microsoft.com/office/drawing/2014/main" id="{448F4558-844C-5343-4E10-FAD4376D59FD}"/>
              </a:ext>
            </a:extLst>
          </p:cNvPr>
          <p:cNvSpPr>
            <a:spLocks/>
          </p:cNvSpPr>
          <p:nvPr/>
        </p:nvSpPr>
        <p:spPr bwMode="auto">
          <a:xfrm>
            <a:off x="8327906" y="8388810"/>
            <a:ext cx="265113" cy="168275"/>
          </a:xfrm>
          <a:custGeom>
            <a:avLst/>
            <a:gdLst>
              <a:gd name="T0" fmla="*/ 0 w 265176"/>
              <a:gd name="T1" fmla="*/ 0 h 167639"/>
              <a:gd name="T2" fmla="*/ 0 w 265176"/>
              <a:gd name="T3" fmla="*/ 167639 h 167639"/>
              <a:gd name="T4" fmla="*/ 265176 w 265176"/>
              <a:gd name="T5" fmla="*/ 167639 h 167639"/>
              <a:gd name="T6" fmla="*/ 265176 w 265176"/>
              <a:gd name="T7" fmla="*/ 0 h 167639"/>
              <a:gd name="T8" fmla="*/ 0 w 265176"/>
              <a:gd name="T9" fmla="*/ 0 h 167639"/>
              <a:gd name="T10" fmla="*/ 0 w 265176"/>
              <a:gd name="T11" fmla="*/ 0 h 167639"/>
              <a:gd name="T12" fmla="*/ 265176 w 265176"/>
              <a:gd name="T13" fmla="*/ 167639 h 167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65176" h="167639">
                <a:moveTo>
                  <a:pt x="0" y="0"/>
                </a:moveTo>
                <a:lnTo>
                  <a:pt x="0" y="167639"/>
                </a:lnTo>
                <a:lnTo>
                  <a:pt x="265176" y="167639"/>
                </a:lnTo>
                <a:lnTo>
                  <a:pt x="2651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3916EE28-0DBE-AD06-08B5-09778039C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919" y="258967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091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B4D385-A6B1-8E71-4C32-612AC4DFBADA}"/>
              </a:ext>
            </a:extLst>
          </p:cNvPr>
          <p:cNvSpPr txBox="1"/>
          <p:nvPr/>
        </p:nvSpPr>
        <p:spPr>
          <a:xfrm>
            <a:off x="611560" y="332656"/>
            <a:ext cx="7488832" cy="60251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850" marR="3188335" indent="-450850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4.2. Взаимодействие взрослых с детьми с ТНР </a:t>
            </a:r>
          </a:p>
          <a:p>
            <a:pPr marL="450850" marR="3188335" indent="-450850">
              <a:lnSpc>
                <a:spcPct val="115000"/>
              </a:lnSpc>
              <a:spcAft>
                <a:spcPts val="0"/>
              </a:spcAft>
            </a:pPr>
            <a:r>
              <a:rPr lang="ru-RU" sz="1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 взаимодействия со взрослыми.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850" algn="just">
              <a:lnSpc>
                <a:spcPct val="115000"/>
              </a:lnSpc>
              <a:spcBef>
                <a:spcPts val="45"/>
              </a:spcBef>
              <a:spcAft>
                <a:spcPts val="0"/>
              </a:spcAft>
              <a:tabLst>
                <a:tab pos="989330" algn="l"/>
                <a:tab pos="2621915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Личностно-развивающее взаимодействие со взрослым предполагает индивидуальный подход к каждому ребенку с ТНР: учет его возрастных и индивидуальных особенностей, характера, привычек, предпочтений. При таком взаимодействии в центре внимания взрослого находится личность ребенка, его чувства, переживания, стремления, мотивы. Оно направлено на обеспечение положительного самоощущения ребенка, на развитие его способностей и расширение возможностей для их реализации. Это может быть достигнуто только тогда, когда в Учреждении и в семье создана атмосфера доброжелательности и доверия между взрослыми и детьми, когда каждый ребенок испытывает эмоциональный комфорт, имеет возможность свободно выражать свои желания и удовлетворять потребности. Такое взаимодействие взрослых с ребенком	является важнейшим	фактором развития эмоциональной, мотивационной, познавательной сфер ребенка, личности ребенка в целом.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850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взрослых с детьми с ТНР является важнейшим фактором развития ребенка с нарушением речи и пронизывает все направления образовательной деятельности.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850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взаимодействия в Учреждении всех педагогов и специалистов для обеспечения единства в работе с детьми с ТНР: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850" algn="just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Воспитатели совместно с учителем-логопедом и педагогом-психологом изучают особенности </a:t>
            </a:r>
            <a:r>
              <a:rPr lang="ru-RU" sz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психоречевого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развития и освоения Программы. Педагогическим коллективом группы обсуждаются достижения и образовательные трудности детей, намечаются пути коррекции.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850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Специалисты должны знать содержание не только тех разделов программы, по которым они непосредственно проводят работу, но и тех, по которым работает воспитатель. В свою очередь воспитатели должны знать содержание тех видов деятельности, которые осуществляют специалисты.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850" algn="just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Совместно готовятся и проводятся праздники, развлечения, тематические и интегрированные мероприятия. Чтобы все возможности детей были раскрыты, реализованы, над их подготовкой должен работать весь педагогический коллектив совместно с музыкальным руководителем и инструктором по физической культуре.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850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Педагогический коллектив тесно взаимодействует с родителями (законными представителями) воспитанников.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077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C30ECF-35DE-D8AA-BE97-698BD6DFE3FF}"/>
              </a:ext>
            </a:extLst>
          </p:cNvPr>
          <p:cNvSpPr txBox="1"/>
          <p:nvPr/>
        </p:nvSpPr>
        <p:spPr>
          <a:xfrm>
            <a:off x="395536" y="116632"/>
            <a:ext cx="8424936" cy="2557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4.4. Особенности взаимодействия с семьями воспитанников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59410" algn="just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Концепция модернизации российского образования подчеркивает исключительную роль семьи в решении задач воспитания подрастающего поколения. Признание приоритета семейного воспитания требует иных форм взаимодействия семьи и дошкольного образовательного учреждения. Ведущей целью взаимодействия Учреждения с семьей является создание необходимых условий для развития доверительных, ответственных отношений с семьями воспитанников, обеспечивающих целостное развитие личности дошкольника, повышение компетентности родителей в области воспитания.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59410" algn="just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последние годы как никогда отмечается заинтересованность родителей во всестороннем развитии и образовании своих детей. Работа с родителями должна иметь дифференцированный подход, учитывать социальный статус и микроклимат семьи, а также родительские запросы и степень заинтересованности родителей деятельностью Учреждения.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Планируя ту или иную форму работы, учитываем представления о современных родителях, как о современных людях, готовых к обучению, саморазвитию и сотрудничеству. С учётом этого выбираем следующие требования к формам взаимодействия: оригинальность, востребованность, интерактивность.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B8DD53-FDEB-AA63-1153-EE6CA98FA012}"/>
              </a:ext>
            </a:extLst>
          </p:cNvPr>
          <p:cNvSpPr txBox="1"/>
          <p:nvPr/>
        </p:nvSpPr>
        <p:spPr>
          <a:xfrm>
            <a:off x="380878" y="2675561"/>
            <a:ext cx="8424936" cy="3689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9410" algn="just"/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Ведущая цель — создание необходимых условий для формирования ответственных взаимоотношений с семьями воспитанников и развития компетентности родителей (способности разрешать разные типы </a:t>
            </a:r>
            <a:r>
              <a:rPr lang="ru-RU" sz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социальнo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-педагогических ситуаций, связанных с воспитанием ребенка с ТНР); обеспечение права родителей на уважение и понимание, на участие в жизни Учреждения.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59410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задачи взаимодействия Учреждения с семьей: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изучение отношения педагогов и родителей к различным вопросам воспитания, обучения, развития детей, условий организации разнообразной деятельности в Учреждении и семье;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знакомство педагогов и родителей с лучшим опытом воспитания в Учреждении и семье, а также с трудностями, возникающими в семейном и общественном воспитании дошкольников;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информирование об актуальных задачах воспитания и обучения детей с ТНР и о возможностях Учреждения и семьи в решении данных задач;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создание в Учреждении условий для разнообразного по содержанию и формам сотрудничества, способствующего развитию конструктивного взаимодействия педагогов и родителей с детьми с ТНР;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привлечение семей воспитанников к участию в совместных с педагогами мероприятиях, организуемых в ДОУ (городе, районе, области);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поощрение родителей за внимательное отношение к разнообразным стремлениям и потребностям ребенка, создание необходимых условий для их удовлетворения в семье.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03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CC64BF-72CE-A832-0A57-CE1F8EA981C6}"/>
              </a:ext>
            </a:extLst>
          </p:cNvPr>
          <p:cNvSpPr txBox="1"/>
          <p:nvPr/>
        </p:nvSpPr>
        <p:spPr>
          <a:xfrm>
            <a:off x="1079612" y="476672"/>
            <a:ext cx="6984776" cy="5175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Программа воспитания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Пояснительная записка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tabLst>
                <a:tab pos="1267460" algn="l"/>
                <a:tab pos="1971040" algn="l"/>
                <a:tab pos="2863850" algn="l"/>
                <a:tab pos="3813810" algn="l"/>
                <a:tab pos="4420870" algn="l"/>
                <a:tab pos="4695825" algn="l"/>
                <a:tab pos="559054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Настоящая	рабочая	программа	воспитания	(далее	–	программа	воспитания) предусматривает обеспечение процесса разработки рабочей программы воспитания на основе требований Федерального закона от 29 декабря 2012 г. N 273-ФЗ "Об образовании в Российской Федерации", разработана в соответствии со Стандартом и с учетом Программы.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spcBef>
                <a:spcPts val="15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 является компонентом Программы. В программе воспитания раскрываются цели, задачи, содержание, организационные условия воспитательной работы в Учреждении.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Работа по воспитанию, формированию и развитию личности обучающихся с ОВЗ в Учреждении предполагает преемственность по отношению к достижению воспитательных целей начального общего образования (далее - НОО).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 основана на воплощении национального воспитательного идеала, который понимается как высшая цель образования, нравственное (идеальное) представление о человеке.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основе процесса воспитания детей с ТНР лежат конституционные и национальные ценности российского общества.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359410" algn="just">
              <a:lnSpc>
                <a:spcPct val="115000"/>
              </a:lnSpc>
              <a:tabLst>
                <a:tab pos="1943100" algn="l"/>
                <a:tab pos="3216275" algn="l"/>
                <a:tab pos="3582035" algn="l"/>
                <a:tab pos="4474210" algn="l"/>
                <a:tab pos="564388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Целевые ориентиры	рассматриваются	как	возрастные	характеристики	возможных достижений ребенка, которые коррелируют с портретом выпускника Учреждения и с базовыми духовно-нравственными ценностями.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6985"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Планируемые результаты определяют направления и инструменты воспитательной деятельности Учреждения, но не ограничивает весь перечень направлений и инструментов, которые могут применять педагогические работники. Содержание и методы воспитания в Учреждении представлены также в других компонентах и разделах Программы.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55957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356</TotalTime>
  <Words>3435</Words>
  <Application>Microsoft Office PowerPoint</Application>
  <PresentationFormat>Экран (4:3)</PresentationFormat>
  <Paragraphs>170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Georgia</vt:lpstr>
      <vt:lpstr>Symbol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V L</cp:lastModifiedBy>
  <cp:revision>32</cp:revision>
  <dcterms:created xsi:type="dcterms:W3CDTF">2018-12-26T06:53:08Z</dcterms:created>
  <dcterms:modified xsi:type="dcterms:W3CDTF">2023-09-13T12:12:19Z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504259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S9.1.0</vt:lpwstr>
  </property>
</Properties>
</file>